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5" r:id="rId11"/>
    <p:sldId id="267" r:id="rId12"/>
    <p:sldId id="269" r:id="rId13"/>
    <p:sldId id="283" r:id="rId14"/>
    <p:sldId id="282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2" r:id="rId23"/>
    <p:sldId id="291" r:id="rId24"/>
    <p:sldId id="270" r:id="rId25"/>
    <p:sldId id="271" r:id="rId26"/>
    <p:sldId id="268" r:id="rId27"/>
    <p:sldId id="256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0384AAB-5E08-4EE5-BDDB-D8FA9E3DDE9B}" type="datetimeFigureOut">
              <a:rPr lang="ru-RU" smtClean="0"/>
              <a:pPr/>
              <a:t>29.08.2017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384103-3273-4955-9E9C-A796EFCC36D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nus.org.ua/questions/zrozumity_noviy_standart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plus-plus.tv/dyvys/programy/multserial/ce-nashe-i-ce-tvoye-ochima-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osvita.ua/legislation/Ser_osv/46106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500174"/>
            <a:ext cx="8686800" cy="1785950"/>
          </a:xfrm>
        </p:spPr>
        <p:txBody>
          <a:bodyPr/>
          <a:lstStyle/>
          <a:p>
            <a:pPr algn="ctr"/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3571876"/>
            <a:ext cx="8686800" cy="803268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2017-2018 </a:t>
            </a:r>
            <a:r>
              <a:rPr lang="uk-UA" dirty="0" smtClean="0"/>
              <a:t>навчальний рік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Домашні завдання</a:t>
            </a:r>
            <a:endParaRPr lang="ru-RU" dirty="0" smtClean="0"/>
          </a:p>
          <a:p>
            <a:r>
              <a:rPr lang="uk-UA" dirty="0" smtClean="0"/>
              <a:t>У 1-му класі домашні завдання не задаються. У 2-4 класах обсяг домашніх завдань з усіх предметів має бути таким, щоб витрати </a:t>
            </a:r>
            <a:r>
              <a:rPr lang="uk-UA" dirty="0" err="1" smtClean="0"/>
              <a:t>ча</a:t>
            </a:r>
            <a:r>
              <a:rPr lang="ru-RU" dirty="0" smtClean="0"/>
              <a:t>су на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виконання</a:t>
            </a:r>
            <a:r>
              <a:rPr lang="ru-RU" dirty="0" smtClean="0"/>
              <a:t> не </a:t>
            </a:r>
            <a:r>
              <a:rPr lang="ru-RU" dirty="0" err="1" smtClean="0"/>
              <a:t>перевищували</a:t>
            </a:r>
            <a:r>
              <a:rPr lang="ru-RU" dirty="0" smtClean="0"/>
              <a:t>: у 2-му </a:t>
            </a:r>
            <a:r>
              <a:rPr lang="ru-RU" dirty="0" err="1" smtClean="0"/>
              <a:t>класі</a:t>
            </a:r>
            <a:r>
              <a:rPr lang="ru-RU" dirty="0" smtClean="0"/>
              <a:t> – 45 </a:t>
            </a:r>
            <a:r>
              <a:rPr lang="ru-RU" dirty="0" err="1" smtClean="0"/>
              <a:t>хвилин</a:t>
            </a:r>
            <a:r>
              <a:rPr lang="ru-RU" dirty="0" smtClean="0"/>
              <a:t>; у 3-му </a:t>
            </a:r>
            <a:r>
              <a:rPr lang="ru-RU" dirty="0" err="1" smtClean="0"/>
              <a:t>класі</a:t>
            </a:r>
            <a:r>
              <a:rPr lang="ru-RU" dirty="0" smtClean="0"/>
              <a:t> – 1 </a:t>
            </a:r>
            <a:r>
              <a:rPr lang="ru-RU" dirty="0" err="1" smtClean="0"/>
              <a:t>години</a:t>
            </a:r>
            <a:r>
              <a:rPr lang="ru-RU" dirty="0" smtClean="0"/>
              <a:t> 10 </a:t>
            </a:r>
            <a:r>
              <a:rPr lang="ru-RU" dirty="0" err="1" smtClean="0"/>
              <a:t>хвилин</a:t>
            </a:r>
            <a:r>
              <a:rPr lang="ru-RU" dirty="0" smtClean="0"/>
              <a:t>; 4-му </a:t>
            </a:r>
            <a:r>
              <a:rPr lang="ru-RU" dirty="0" err="1" smtClean="0"/>
              <a:t>класі</a:t>
            </a:r>
            <a:r>
              <a:rPr lang="ru-RU" dirty="0" smtClean="0"/>
              <a:t> – 1 </a:t>
            </a:r>
            <a:r>
              <a:rPr lang="ru-RU" dirty="0" err="1" smtClean="0"/>
              <a:t>години</a:t>
            </a:r>
            <a:r>
              <a:rPr lang="ru-RU" dirty="0" smtClean="0"/>
              <a:t> 30 </a:t>
            </a:r>
            <a:r>
              <a:rPr lang="ru-RU" dirty="0" err="1" smtClean="0"/>
              <a:t>хвилин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Організація навчально-виховного процесу.</a:t>
            </a:r>
            <a:r>
              <a:rPr lang="uk-UA" dirty="0" smtClean="0"/>
              <a:t> </a:t>
            </a:r>
          </a:p>
          <a:p>
            <a:r>
              <a:rPr lang="uk-UA" dirty="0" smtClean="0"/>
              <a:t>Навчальна та методична література для початкової школи зазначена у Переліках навчальних програм, підручників та навчально-методичних посібників, рекомендованих Міністерством освіти і науки України, що розміщені на офіційному сайті МОН.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Освітнє середовище.</a:t>
            </a:r>
          </a:p>
          <a:p>
            <a:r>
              <a:rPr lang="uk-UA" dirty="0" smtClean="0"/>
              <a:t>Педагог планує навчальне середовище таким чином, щоб воно забезпечувало індивідуалізацію навчання, давало можливість дітям досліджувати матеріали, здійснювати свідомий вибір та відчувати успіх.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r>
              <a:rPr lang="uk-UA" dirty="0" smtClean="0"/>
              <a:t>Перелік вимог:</a:t>
            </a:r>
          </a:p>
          <a:p>
            <a:pPr>
              <a:buNone/>
            </a:pPr>
            <a:r>
              <a:rPr lang="uk-UA" dirty="0" smtClean="0"/>
              <a:t>1. У класі має бути достатня кількість стільців та столів, щоб усім дітям було зручно сидіти.</a:t>
            </a:r>
          </a:p>
          <a:p>
            <a:pPr>
              <a:buNone/>
            </a:pPr>
            <a:r>
              <a:rPr lang="uk-UA" dirty="0" smtClean="0"/>
              <a:t>2. Класна кімната має бути </a:t>
            </a:r>
            <a:r>
              <a:rPr lang="uk-UA" dirty="0" err="1" smtClean="0"/>
              <a:t>облаштована</a:t>
            </a:r>
            <a:r>
              <a:rPr lang="uk-UA" dirty="0" smtClean="0"/>
              <a:t> таким чином, щоб учитель міг одночасно бачити всіх учнів, які працюють у групах або всім класом.</a:t>
            </a:r>
          </a:p>
          <a:p>
            <a:pPr>
              <a:buNone/>
            </a:pPr>
            <a:r>
              <a:rPr lang="uk-UA" dirty="0" smtClean="0"/>
              <a:t>3. Матеріали та дитячі роботи мають розміщуватися на рівні, зручному для дітей.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r>
              <a:rPr lang="uk-UA" dirty="0" smtClean="0"/>
              <a:t>Перелік вимог:</a:t>
            </a:r>
          </a:p>
          <a:p>
            <a:pPr>
              <a:buNone/>
            </a:pPr>
            <a:r>
              <a:rPr lang="uk-UA" dirty="0" smtClean="0"/>
              <a:t>4. У класі має бути місце, де діти могли б зберігати особисті речі.</a:t>
            </a:r>
          </a:p>
          <a:p>
            <a:pPr>
              <a:buNone/>
            </a:pPr>
            <a:r>
              <a:rPr lang="uk-UA" dirty="0" smtClean="0"/>
              <a:t>5. На стінах кімнати мають бути розміщені наочні матеріали, присвячені темам, які вивчаються.</a:t>
            </a:r>
          </a:p>
          <a:p>
            <a:pPr>
              <a:buNone/>
            </a:pPr>
            <a:r>
              <a:rPr lang="uk-UA" dirty="0" smtClean="0"/>
              <a:t>6. Матеріали мають бути логічно згруповані й розміщені у відповідних місцях кімнати, а також підписані.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r>
              <a:rPr lang="uk-UA" dirty="0" smtClean="0"/>
              <a:t>Перелік вимог:</a:t>
            </a:r>
          </a:p>
          <a:p>
            <a:pPr>
              <a:buNone/>
            </a:pPr>
            <a:r>
              <a:rPr lang="uk-UA" dirty="0" smtClean="0"/>
              <a:t>7. Меблі та обладнання в класі мають бути розташовані таким чином, щоб дітям були зручно і безпечно пересуватись.</a:t>
            </a:r>
          </a:p>
          <a:p>
            <a:pPr>
              <a:buNone/>
            </a:pPr>
            <a:r>
              <a:rPr lang="uk-UA" dirty="0" smtClean="0"/>
              <a:t>8. Не повинно бути довгих прямих доріжок через увесь клас, де діти могли б бігати.</a:t>
            </a:r>
          </a:p>
          <a:p>
            <a:pPr>
              <a:buNone/>
            </a:pPr>
            <a:r>
              <a:rPr lang="uk-UA" dirty="0" smtClean="0"/>
              <a:t>9. Облаштування кімнати має дозволяти працювати з усім класом одночасно, у невеликих групах та індивідуально.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r>
              <a:rPr lang="uk-UA" dirty="0" smtClean="0"/>
              <a:t>Перелік вимог:</a:t>
            </a:r>
          </a:p>
          <a:p>
            <a:pPr>
              <a:buNone/>
            </a:pPr>
            <a:r>
              <a:rPr lang="uk-UA" dirty="0" smtClean="0"/>
              <a:t>10.  Має бути місце для ранкової зустрічі.</a:t>
            </a:r>
          </a:p>
          <a:p>
            <a:pPr>
              <a:buNone/>
            </a:pPr>
            <a:r>
              <a:rPr lang="uk-UA" dirty="0" smtClean="0"/>
              <a:t>11. У класі має бути зручний м’який куточок для читання та спокійного обговорення. Там можна поставити канапу, м’які стільці, покласти подушки.</a:t>
            </a:r>
          </a:p>
          <a:p>
            <a:pPr>
              <a:buNone/>
            </a:pPr>
            <a:endParaRPr lang="uk-UA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1026" name="Picture 2" descr="G:\ЛЮДА\методкабнет\освітнє середовище\4a972485286d1a9f213fd6a3672b8f1d--classroom-environment-classroom-se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29618" cy="46609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2050" name="Picture 2" descr="G:\ЛЮДА\методкабнет\освітнє середовище\376936_origin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785926"/>
            <a:ext cx="7929618" cy="49047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3074" name="Picture 2" descr="G:\ЛЮДА\методкабнет\освітнє середовище\1314377_13039745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7715304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Структура навчального року:</a:t>
            </a:r>
          </a:p>
          <a:p>
            <a:r>
              <a:rPr lang="uk-UA" dirty="0" smtClean="0"/>
              <a:t>Навчання розпочинається 1 вересня (День знань);</a:t>
            </a:r>
          </a:p>
          <a:p>
            <a:r>
              <a:rPr lang="uk-UA" dirty="0" smtClean="0"/>
              <a:t>Закінчується не пізніше 1 липня;</a:t>
            </a:r>
          </a:p>
          <a:p>
            <a:r>
              <a:rPr lang="uk-UA" dirty="0" smtClean="0"/>
              <a:t>Тривалість  канікул не менше 30 днів.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4098" name="Picture 2" descr="G:\ЛЮДА\методкабнет\освітнє середовище\201510151634320.shkola-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7715304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5122" name="Picture 2" descr="G:\ЛЮДА\методкабнет\освітнє середовище\ac9f068356a98cb538a47a2ed9f006f9-624x4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072494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7170" name="Picture 2" descr="G:\ЛЮДА\методкабнет\освітнє середовище\finland-school-class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785926"/>
            <a:ext cx="8215370" cy="46434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b="1" dirty="0" smtClean="0"/>
              <a:t>Освітнє середовище.</a:t>
            </a:r>
          </a:p>
          <a:p>
            <a:pPr>
              <a:buNone/>
            </a:pPr>
            <a:endParaRPr lang="uk-UA" dirty="0" smtClean="0"/>
          </a:p>
        </p:txBody>
      </p:sp>
      <p:pic>
        <p:nvPicPr>
          <p:cNvPr id="6146" name="Picture 2" descr="G:\ЛЮДА\методкабнет\освітнє середовище\f131502-nov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8358246" cy="4857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b="1" dirty="0" smtClean="0"/>
              <a:t>Інтегроване навчання.</a:t>
            </a:r>
          </a:p>
          <a:p>
            <a:r>
              <a:rPr lang="uk-UA" dirty="0" smtClean="0"/>
              <a:t>Головною метою інтегрованих уроків має бути не виклад максимального об’єму інформації, а формування цілісної картини світу через використання </a:t>
            </a:r>
            <a:r>
              <a:rPr lang="uk-UA" dirty="0" err="1" smtClean="0"/>
              <a:t>діяльнісного</a:t>
            </a:r>
            <a:r>
              <a:rPr lang="uk-UA" dirty="0" smtClean="0"/>
              <a:t> підходу й підвищення пізнавального інтересу учнів</a:t>
            </a:r>
          </a:p>
          <a:p>
            <a:r>
              <a:rPr lang="ru-RU" dirty="0" smtClean="0"/>
              <a:t>Прикладом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інтегровані</a:t>
            </a:r>
            <a:r>
              <a:rPr lang="ru-RU" dirty="0" smtClean="0"/>
              <a:t> уроки </a:t>
            </a:r>
            <a:r>
              <a:rPr lang="ru-RU" dirty="0" err="1" smtClean="0"/>
              <a:t>учасниць</a:t>
            </a:r>
            <a:r>
              <a:rPr lang="ru-RU" dirty="0" smtClean="0"/>
              <a:t> конкурсу «Учитель року – 2017» </a:t>
            </a:r>
            <a:r>
              <a:rPr lang="uk-UA" dirty="0" smtClean="0"/>
              <a:t>у</a:t>
            </a:r>
            <a:r>
              <a:rPr lang="ru-RU" dirty="0" smtClean="0"/>
              <a:t> </a:t>
            </a:r>
            <a:r>
              <a:rPr lang="ru-RU" dirty="0" err="1" smtClean="0"/>
              <a:t>номінації</a:t>
            </a:r>
            <a:r>
              <a:rPr lang="ru-RU" dirty="0" smtClean="0"/>
              <a:t> «</a:t>
            </a:r>
            <a:r>
              <a:rPr lang="ru-RU" dirty="0" err="1" smtClean="0"/>
              <a:t>Початкова</a:t>
            </a:r>
            <a:r>
              <a:rPr lang="ru-RU" dirty="0" smtClean="0"/>
              <a:t> </a:t>
            </a:r>
            <a:r>
              <a:rPr lang="ru-RU" dirty="0" err="1" smtClean="0"/>
              <a:t>освіта</a:t>
            </a:r>
            <a:r>
              <a:rPr lang="ru-RU" dirty="0" smtClean="0"/>
              <a:t>» (</a:t>
            </a:r>
            <a:r>
              <a:rPr lang="ru-RU" dirty="0" err="1" smtClean="0"/>
              <a:t>відеозапис</a:t>
            </a:r>
            <a:r>
              <a:rPr lang="ru-RU" dirty="0" smtClean="0"/>
              <a:t>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переглянути</a:t>
            </a:r>
            <a:r>
              <a:rPr lang="ru-RU" dirty="0" smtClean="0"/>
              <a:t> за </a:t>
            </a:r>
            <a:r>
              <a:rPr lang="ru-RU" dirty="0" err="1" smtClean="0"/>
              <a:t>посиланням</a:t>
            </a:r>
            <a:r>
              <a:rPr lang="ru-RU" dirty="0" smtClean="0"/>
              <a:t>: </a:t>
            </a:r>
          </a:p>
          <a:p>
            <a:r>
              <a:rPr lang="en-US" dirty="0" smtClean="0"/>
              <a:t>https://www.youtube.com/playlist?list=PLlGoA1PEos6Zzqw0yYC 4RnnBtrMO4h-wH).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Нова українська школа. </a:t>
            </a:r>
          </a:p>
          <a:p>
            <a:r>
              <a:rPr lang="ru-RU" dirty="0" smtClean="0"/>
              <a:t>У 2017/2018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100 </a:t>
            </a:r>
            <a:r>
              <a:rPr lang="ru-RU" dirty="0" err="1" smtClean="0"/>
              <a:t>українських</a:t>
            </a:r>
            <a:r>
              <a:rPr lang="ru-RU" dirty="0" smtClean="0"/>
              <a:t> </a:t>
            </a:r>
            <a:r>
              <a:rPr lang="ru-RU" dirty="0" err="1" smtClean="0"/>
              <a:t>шкіл</a:t>
            </a:r>
            <a:r>
              <a:rPr lang="ru-RU" dirty="0" smtClean="0"/>
              <a:t> </a:t>
            </a:r>
            <a:r>
              <a:rPr lang="ru-RU" dirty="0" err="1" smtClean="0"/>
              <a:t>пілотуватимуть</a:t>
            </a:r>
            <a:r>
              <a:rPr lang="ru-RU" dirty="0" smtClean="0"/>
              <a:t> </a:t>
            </a:r>
            <a:r>
              <a:rPr lang="ru-RU" dirty="0" err="1" smtClean="0"/>
              <a:t>новий</a:t>
            </a:r>
            <a:r>
              <a:rPr lang="ru-RU" dirty="0" smtClean="0"/>
              <a:t> </a:t>
            </a:r>
            <a:r>
              <a:rPr lang="ru-RU" dirty="0" err="1" smtClean="0">
                <a:hlinkClick r:id="rId2"/>
              </a:rPr>
              <a:t>Державний</a:t>
            </a:r>
            <a:r>
              <a:rPr lang="ru-RU" dirty="0" smtClean="0">
                <a:hlinkClick r:id="rId2"/>
              </a:rPr>
              <a:t> стандарт </a:t>
            </a:r>
            <a:r>
              <a:rPr lang="ru-RU" dirty="0" err="1" smtClean="0">
                <a:hlinkClick r:id="rId2"/>
              </a:rPr>
              <a:t>початкової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загальної</a:t>
            </a:r>
            <a:r>
              <a:rPr lang="ru-RU" dirty="0" smtClean="0">
                <a:hlinkClick r:id="rId2"/>
              </a:rPr>
              <a:t> </a:t>
            </a:r>
            <a:r>
              <a:rPr lang="ru-RU" dirty="0" err="1" smtClean="0">
                <a:hlinkClick r:id="rId2"/>
              </a:rPr>
              <a:t>освіти</a:t>
            </a:r>
            <a:r>
              <a:rPr lang="ru-RU" dirty="0" smtClean="0"/>
              <a:t>. </a:t>
            </a:r>
          </a:p>
          <a:p>
            <a:r>
              <a:rPr lang="uk-UA" dirty="0" smtClean="0"/>
              <a:t>Обласний проект </a:t>
            </a:r>
            <a:r>
              <a:rPr lang="uk-UA" dirty="0" err="1" smtClean="0"/>
              <a:t>“Реалізація</a:t>
            </a:r>
            <a:r>
              <a:rPr lang="uk-UA" dirty="0" smtClean="0"/>
              <a:t> інтегрованого підходу в початковій освіті в контексті Концепції Нової української школи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uk-UA" b="1" dirty="0" smtClean="0"/>
              <a:t>Впровадження нового державного стандарту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371477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Рішення педагогічної ради: </a:t>
            </a:r>
            <a:r>
              <a:rPr lang="uk-UA" b="1" dirty="0" smtClean="0"/>
              <a:t>Відповідно до наказу МОН №1021 від 13.07.17  </a:t>
            </a:r>
            <a:r>
              <a:rPr lang="uk-UA" b="1" dirty="0" err="1" smtClean="0"/>
              <a:t>“Про</a:t>
            </a:r>
            <a:r>
              <a:rPr lang="uk-UA" b="1" dirty="0" smtClean="0"/>
              <a:t> організаційні питання запровадження Концепції Нової української школи у загальноосвітніх навчальних закладах І </a:t>
            </a:r>
            <a:r>
              <a:rPr lang="uk-UA" b="1" dirty="0" err="1" smtClean="0"/>
              <a:t>ступеня”</a:t>
            </a:r>
            <a:r>
              <a:rPr lang="uk-UA" b="1" dirty="0" smtClean="0"/>
              <a:t> впроваджувати в роботу вчителів елементи інтегрованого підходу в початковій освіті в контексті Концепції Нової української школи.</a:t>
            </a:r>
            <a:endParaRPr lang="ru-RU" b="1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772400" cy="1470025"/>
          </a:xfrm>
        </p:spPr>
        <p:txBody>
          <a:bodyPr/>
          <a:lstStyle/>
          <a:p>
            <a:r>
              <a:rPr kumimoji="1" lang="uk-UA" b="1" dirty="0" smtClean="0"/>
              <a:t>Перший урок</a:t>
            </a:r>
            <a:r>
              <a:rPr lang="en-US" b="1" dirty="0" smtClean="0">
                <a:solidFill>
                  <a:srgbClr val="000000"/>
                </a:solidFill>
              </a:rPr>
              <a:t/>
            </a:r>
            <a:br>
              <a:rPr lang="en-US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357298"/>
            <a:ext cx="6400800" cy="4281502"/>
          </a:xfrm>
        </p:spPr>
        <p:txBody>
          <a:bodyPr>
            <a:normAutofit fontScale="92500"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Тематика першого уроку в 2017 році</a:t>
            </a:r>
            <a:endParaRPr lang="ru-RU" b="1" dirty="0">
              <a:solidFill>
                <a:srgbClr val="FF0000"/>
              </a:solidFill>
            </a:endParaRPr>
          </a:p>
          <a:p>
            <a:pPr lvl="0"/>
            <a:r>
              <a:rPr lang="ru-RU" dirty="0"/>
              <a:t>«</a:t>
            </a:r>
            <a:r>
              <a:rPr lang="ru-RU" dirty="0" err="1"/>
              <a:t>Україна</a:t>
            </a:r>
            <a:r>
              <a:rPr lang="ru-RU" dirty="0"/>
              <a:t> на </a:t>
            </a:r>
            <a:r>
              <a:rPr lang="ru-RU" dirty="0" err="1"/>
              <a:t>карті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«Ми –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родини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«Ми –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Європи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«Добре тому </a:t>
            </a:r>
            <a:r>
              <a:rPr lang="ru-RU" dirty="0" err="1"/>
              <a:t>жити</a:t>
            </a:r>
            <a:r>
              <a:rPr lang="ru-RU" dirty="0"/>
              <a:t> –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вміє</a:t>
            </a:r>
            <a:r>
              <a:rPr lang="ru-RU" dirty="0"/>
              <a:t> </a:t>
            </a:r>
            <a:r>
              <a:rPr lang="ru-RU" dirty="0" err="1"/>
              <a:t>дружити</a:t>
            </a:r>
            <a:r>
              <a:rPr lang="ru-RU" dirty="0"/>
              <a:t>»</a:t>
            </a:r>
          </a:p>
          <a:p>
            <a:pPr lvl="0"/>
            <a:r>
              <a:rPr lang="ru-RU" dirty="0"/>
              <a:t>«Моя </a:t>
            </a:r>
            <a:r>
              <a:rPr lang="ru-RU" dirty="0" err="1"/>
              <a:t>Україно</a:t>
            </a:r>
            <a:r>
              <a:rPr lang="ru-RU" dirty="0"/>
              <a:t>! </a:t>
            </a:r>
            <a:r>
              <a:rPr lang="ru-RU" dirty="0" err="1"/>
              <a:t>Ти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єдина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покоління</a:t>
            </a:r>
            <a:r>
              <a:rPr lang="ru-RU" dirty="0"/>
              <a:t> </a:t>
            </a:r>
            <a:r>
              <a:rPr lang="ru-RU" dirty="0" err="1"/>
              <a:t>й</a:t>
            </a:r>
            <a:r>
              <a:rPr lang="ru-RU" dirty="0"/>
              <a:t> </a:t>
            </a:r>
            <a:r>
              <a:rPr lang="ru-RU" dirty="0" err="1"/>
              <a:t>віки</a:t>
            </a:r>
            <a:r>
              <a:rPr lang="ru-RU" dirty="0"/>
              <a:t>…»</a:t>
            </a:r>
          </a:p>
          <a:p>
            <a:r>
              <a:rPr lang="ru-RU" b="1" dirty="0" err="1" smtClean="0">
                <a:solidFill>
                  <a:srgbClr val="0070C0"/>
                </a:solidFill>
                <a:cs typeface="Arial" charset="0"/>
              </a:rPr>
              <a:t>Можна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cs typeface="Arial" charset="0"/>
              </a:rPr>
              <a:t>використовувати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cs typeface="Arial" charset="0"/>
              </a:rPr>
              <a:t>матеріали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cs typeface="Arial" charset="0"/>
              </a:rPr>
              <a:t>мультфільмів</a:t>
            </a:r>
            <a:r>
              <a:rPr lang="ru-RU" b="1" dirty="0" smtClean="0">
                <a:solidFill>
                  <a:srgbClr val="0070C0"/>
                </a:solidFill>
                <a:cs typeface="Arial" charset="0"/>
              </a:rPr>
              <a:t>: </a:t>
            </a:r>
            <a:r>
              <a:rPr lang="ru-RU" dirty="0" smtClean="0">
                <a:cs typeface="Arial" charset="0"/>
              </a:rPr>
              <a:t>«</a:t>
            </a:r>
            <a:r>
              <a:rPr lang="ru-RU" dirty="0" err="1" smtClean="0">
                <a:cs typeface="Arial" charset="0"/>
              </a:rPr>
              <a:t>Це</a:t>
            </a:r>
            <a:r>
              <a:rPr lang="ru-RU" dirty="0" smtClean="0">
                <a:cs typeface="Arial" charset="0"/>
              </a:rPr>
              <a:t> наше </a:t>
            </a:r>
            <a:r>
              <a:rPr lang="ru-RU" dirty="0" err="1" smtClean="0">
                <a:cs typeface="Arial" charset="0"/>
              </a:rPr>
              <a:t>і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це</a:t>
            </a:r>
            <a:r>
              <a:rPr lang="ru-RU" dirty="0" smtClean="0">
                <a:cs typeface="Arial" charset="0"/>
              </a:rPr>
              <a:t> </a:t>
            </a:r>
            <a:r>
              <a:rPr lang="ru-RU" dirty="0" err="1" smtClean="0">
                <a:cs typeface="Arial" charset="0"/>
              </a:rPr>
              <a:t>твоє</a:t>
            </a:r>
            <a:r>
              <a:rPr lang="ru-RU" dirty="0" smtClean="0">
                <a:cs typeface="Arial" charset="0"/>
              </a:rPr>
              <a:t>».</a:t>
            </a:r>
          </a:p>
          <a:p>
            <a:r>
              <a:rPr lang="en-US" dirty="0" smtClean="0">
                <a:cs typeface="Arial" charset="0"/>
              </a:rPr>
              <a:t>(</a:t>
            </a:r>
            <a:r>
              <a:rPr lang="en-US" u="sng" dirty="0" smtClean="0">
                <a:cs typeface="Arial" charset="0"/>
                <a:hlinkClick r:id="rId2"/>
              </a:rPr>
              <a:t>http://plus-plus.tv/dyvys/programy/multserial/ce-nashe-i-ce-tvoye-ochima-</a:t>
            </a:r>
            <a:r>
              <a:rPr lang="en-US" u="sng" dirty="0" smtClean="0">
                <a:cs typeface="Arial" charset="0"/>
              </a:rPr>
              <a:t> ditey-651302.html </a:t>
            </a:r>
            <a:r>
              <a:rPr lang="en-US" dirty="0" smtClean="0">
                <a:cs typeface="Arial" charset="0"/>
              </a:rPr>
              <a:t>)</a:t>
            </a:r>
            <a:endParaRPr lang="ru-RU" dirty="0" smtClean="0">
              <a:cs typeface="Arial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Накази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«Про затвердження орієнтовних вимог оцінювання навчальних досягнень учнів із базових дисциплін у системі загальної середньої освіти» від 21.08.2013 № 1222   зі змінами (наказ №1009 від 19.08.2016 «Про внесення змін до наказу Міністерства освіти і науки України від 21.08.2013 № 1222»)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Накази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«Про затвердження змін до навчальних програм для 1-4-х класів загальноосвітніх навчальних закладів»  від 05.08.2016 № 948</a:t>
            </a:r>
          </a:p>
          <a:p>
            <a:r>
              <a:rPr lang="uk-UA" b="1" dirty="0" smtClean="0"/>
              <a:t>«Про затвердження Порядку переведення учнів (вихованців) загальноосвітнього навчального закладу до наступного класу» від 14.07.2015 № 762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>
                <a:solidFill>
                  <a:srgbClr val="FF0000"/>
                </a:solidFill>
              </a:rPr>
              <a:t>В кінці року учні 4 класів складають державну підсумкову атестацію (ДПА)</a:t>
            </a:r>
          </a:p>
          <a:p>
            <a:r>
              <a:rPr lang="uk-UA" dirty="0" smtClean="0"/>
              <a:t>Положення про державну підсумкову атестацію учнів (вихованців) у системі загальної середньої освіти, затвердженого наказом Міністерства освіти і науки України від 30 грудня 2014 року</a:t>
            </a:r>
            <a:r>
              <a:rPr lang="ru-RU" dirty="0" smtClean="0"/>
              <a:t> </a:t>
            </a:r>
            <a:r>
              <a:rPr lang="uk-UA" dirty="0" smtClean="0">
                <a:hlinkClick r:id="rId2"/>
              </a:rPr>
              <a:t>№ 1547</a:t>
            </a:r>
            <a:r>
              <a:rPr lang="uk-UA" dirty="0" smtClean="0"/>
              <a:t>, зареєстрованого в Міністерстві юстиції України 14 лютого 2015 року за № 157/26602</a:t>
            </a:r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Накази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«Про затвердження Інструкції щодо заповнення Класного журналу для 1-4 класів загальноосвітніх навчальних закладів» від 08.04.2015 № 412</a:t>
            </a:r>
          </a:p>
          <a:p>
            <a:r>
              <a:rPr lang="uk-UA" b="1" dirty="0" smtClean="0"/>
              <a:t>«Про організаційні питання запровадження Концепції Нової української школи у ЗНЗ І ступеня»  від 13.07.2017 № 1021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Накази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686800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uk-UA" b="1" dirty="0" smtClean="0"/>
              <a:t>Про визнання такими, що втратили чинність, Державні санітарні правила та норми «Влаштування і обладнання кабінетів комп'ютерної техніки</a:t>
            </a:r>
            <a:br>
              <a:rPr lang="uk-UA" b="1" dirty="0" smtClean="0"/>
            </a:br>
            <a:r>
              <a:rPr lang="uk-UA" b="1" dirty="0" smtClean="0"/>
              <a:t>в навчальних закладах та режим праці учнів на персональних комп'ютерах» </a:t>
            </a:r>
            <a:r>
              <a:rPr lang="uk-UA" b="1" dirty="0" err="1" smtClean="0"/>
              <a:t>ДСанПіН</a:t>
            </a:r>
            <a:r>
              <a:rPr lang="uk-UA" b="1" dirty="0" smtClean="0"/>
              <a:t> 5.5.6.009-98» від 26.06. 2017 № 709 (наказ МОЗ)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«Про структуру 2017/2018 навчального року та навчальні плани загальноосвітніх навчальних закладів» від 07.06.17 № 1/9-315</a:t>
            </a:r>
            <a:endParaRPr lang="ru-RU" dirty="0" smtClean="0"/>
          </a:p>
          <a:p>
            <a:r>
              <a:rPr lang="uk-UA" b="1" dirty="0" smtClean="0"/>
              <a:t>«Щодо методичних рекомендацій про викладання навчальних предметів у загальноосвітніх навчальних закладах у 2017/2018 навчальному році» </a:t>
            </a:r>
            <a:r>
              <a:rPr lang="uk-UA" dirty="0" smtClean="0"/>
              <a:t> </a:t>
            </a:r>
            <a:r>
              <a:rPr lang="ru-RU" b="1" dirty="0" err="1" smtClean="0"/>
              <a:t>від</a:t>
            </a:r>
            <a:r>
              <a:rPr lang="ru-RU" b="1" dirty="0" smtClean="0"/>
              <a:t> 09</a:t>
            </a:r>
            <a:r>
              <a:rPr lang="uk-UA" b="1" dirty="0" smtClean="0"/>
              <a:t>.08.</a:t>
            </a:r>
            <a:r>
              <a:rPr lang="ru-RU" b="1" dirty="0" smtClean="0"/>
              <a:t> 2017  № 1/9-436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«Про деякі питання щодо організації виховної роботи у навчальних закладах у 2017/2018 навчальному році» від 27.07.17 № 1/9-413</a:t>
            </a:r>
          </a:p>
          <a:p>
            <a:r>
              <a:rPr lang="ru-RU" b="1" dirty="0" smtClean="0"/>
              <a:t>«</a:t>
            </a:r>
            <a:r>
              <a:rPr lang="uk-UA" b="1" dirty="0" smtClean="0"/>
              <a:t>Про використання у 2017/2018 навчальному році</a:t>
            </a:r>
            <a:br>
              <a:rPr lang="uk-UA" b="1" dirty="0" smtClean="0"/>
            </a:br>
            <a:r>
              <a:rPr lang="uk-UA" b="1" dirty="0" smtClean="0"/>
              <a:t>навчальних програм з позашкільної освіти» від 04.08. 2017 № 1/9-429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b="1" dirty="0" smtClean="0"/>
              <a:t>«Щодо організації навчально-виховного процесу під час проведення навчальних екскурсій та навчальної практики учнів загальноосвітніх навчальних закладів» </a:t>
            </a:r>
            <a:r>
              <a:rPr lang="ru-RU" b="1" dirty="0" err="1" smtClean="0"/>
              <a:t>від</a:t>
            </a:r>
            <a:r>
              <a:rPr lang="ru-RU" b="1" dirty="0" smtClean="0"/>
              <a:t> 06.02.2008 № 1/9-61</a:t>
            </a:r>
          </a:p>
          <a:p>
            <a:r>
              <a:rPr lang="uk-UA" b="1" dirty="0" smtClean="0"/>
              <a:t>«Про облік і проведення індивідуальних і групових занять» від 28.07.2004 № 1/9-406</a:t>
            </a:r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Листи МОН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«Про недопущення перевантаження учнів початкових класів надмірним обсягом домашніх завдань» від 28.01. 2014 № 1/9-72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b="1" dirty="0" smtClean="0"/>
              <a:t>Професійна спільнота вчителів початкових класів Вінниччини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Навчальні плани:</a:t>
            </a:r>
          </a:p>
          <a:p>
            <a:r>
              <a:rPr lang="uk-UA" dirty="0" smtClean="0"/>
              <a:t>Типові навчальні плани початкової школи складені на виконання Закону України «Про загальну середню освіту» та затверджені наказом Міністерства освіти і науки України від 10.06.2011 № 572 «Про Типові навчальні плани початкової школи» (зі змінами).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З метою виконання вимог Державного стандарту початкової загальної освіти робочі навчальні плани повинні містити усі навчальні предмети інваріантної складової, передбачені обраним варіантом Типових навчальних планів.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Гранично допустиме навантаження відповідно до </a:t>
            </a:r>
            <a:r>
              <a:rPr lang="uk-UA" dirty="0" err="1" smtClean="0"/>
              <a:t>ДСанПіН</a:t>
            </a:r>
            <a:r>
              <a:rPr lang="uk-UA" dirty="0" smtClean="0"/>
              <a:t> 5.5.2.008-01 становить:</a:t>
            </a:r>
            <a:endParaRPr lang="ru-RU" dirty="0" smtClean="0"/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48" y="2643182"/>
          <a:ext cx="7786743" cy="396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Класи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5-денний навчальний тиждень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6-денний навчальний тиждень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22,5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22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>
                          <a:latin typeface="Times New Roman"/>
                          <a:ea typeface="Times New Roman"/>
                          <a:cs typeface="Times New Roman"/>
                        </a:rPr>
                        <a:t>23</a:t>
                      </a:r>
                      <a:endParaRPr lang="ru-RU" sz="36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3600" dirty="0">
                          <a:latin typeface="Times New Roman"/>
                          <a:ea typeface="Times New Roman"/>
                          <a:cs typeface="Times New Roman"/>
                        </a:rPr>
                        <a:t>24</a:t>
                      </a:r>
                      <a:endParaRPr lang="ru-RU" sz="3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4135" marR="64135" marT="12700" marB="1270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Рекомендації щодо розроблення робочих навчальних планів надані в листі МОН № 1/9-315 від 07.06.2017 «Про структуру 2017/2018 навчального року та навчальні плани загальноосвітніх навчальних закладів».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uk-UA" b="1" dirty="0" smtClean="0"/>
              <a:t>Навчальні програми.</a:t>
            </a:r>
            <a:r>
              <a:rPr lang="uk-UA" dirty="0" smtClean="0"/>
              <a:t> </a:t>
            </a:r>
            <a:r>
              <a:rPr lang="ru-RU" dirty="0" smtClean="0"/>
              <a:t>У 2017/2018 </a:t>
            </a:r>
            <a:r>
              <a:rPr lang="ru-RU" dirty="0" err="1" smtClean="0"/>
              <a:t>навчальному</a:t>
            </a:r>
            <a:r>
              <a:rPr lang="ru-RU" dirty="0" smtClean="0"/>
              <a:t>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учні</a:t>
            </a:r>
            <a:r>
              <a:rPr lang="ru-RU" dirty="0" smtClean="0"/>
              <a:t> </a:t>
            </a:r>
            <a:r>
              <a:rPr lang="ru-RU" dirty="0" err="1" smtClean="0"/>
              <a:t>початкових</a:t>
            </a:r>
            <a:r>
              <a:rPr lang="ru-RU" dirty="0" smtClean="0"/>
              <a:t>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навчатимуться</a:t>
            </a:r>
            <a:r>
              <a:rPr lang="ru-RU" dirty="0" smtClean="0"/>
              <a:t> за </a:t>
            </a:r>
            <a:r>
              <a:rPr lang="ru-RU" dirty="0" err="1" smtClean="0"/>
              <a:t>навчальними</a:t>
            </a:r>
            <a:r>
              <a:rPr lang="ru-RU" dirty="0" smtClean="0"/>
              <a:t> </a:t>
            </a:r>
            <a:r>
              <a:rPr lang="ru-RU" dirty="0" err="1" smtClean="0"/>
              <a:t>програмами</a:t>
            </a:r>
            <a:r>
              <a:rPr lang="ru-RU" dirty="0" smtClean="0"/>
              <a:t>, </a:t>
            </a:r>
            <a:r>
              <a:rPr lang="ru-RU" dirty="0" err="1" smtClean="0"/>
              <a:t>затвердженими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наказ</a:t>
            </a:r>
            <a:r>
              <a:rPr lang="uk-UA" dirty="0" smtClean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м </a:t>
            </a:r>
            <a:r>
              <a:rPr lang="ru-RU" dirty="0" err="1" smtClean="0">
                <a:solidFill>
                  <a:srgbClr val="FF0000"/>
                </a:solidFill>
              </a:rPr>
              <a:t>Міністерства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освіти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і</a:t>
            </a:r>
            <a:r>
              <a:rPr lang="ru-RU" dirty="0" smtClean="0">
                <a:solidFill>
                  <a:srgbClr val="FF0000"/>
                </a:solidFill>
              </a:rPr>
              <a:t> науки </a:t>
            </a:r>
            <a:r>
              <a:rPr lang="ru-RU" dirty="0" err="1" smtClean="0">
                <a:solidFill>
                  <a:srgbClr val="FF0000"/>
                </a:solidFill>
              </a:rPr>
              <a:t>України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err="1" smtClean="0">
                <a:solidFill>
                  <a:srgbClr val="FF0000"/>
                </a:solidFill>
              </a:rPr>
              <a:t>від</a:t>
            </a:r>
            <a:r>
              <a:rPr lang="ru-RU" dirty="0" smtClean="0">
                <a:solidFill>
                  <a:srgbClr val="FF0000"/>
                </a:solidFill>
              </a:rPr>
              <a:t> 05.08.2016  № 948 </a:t>
            </a:r>
            <a:r>
              <a:rPr lang="ru-RU" dirty="0" smtClean="0"/>
              <a:t>«Про </a:t>
            </a:r>
            <a:r>
              <a:rPr lang="ru-RU" dirty="0" err="1" smtClean="0"/>
              <a:t>затвердження</a:t>
            </a:r>
            <a:r>
              <a:rPr lang="ru-RU" dirty="0" smtClean="0"/>
              <a:t> </a:t>
            </a:r>
            <a:r>
              <a:rPr lang="ru-RU" dirty="0" err="1" smtClean="0"/>
              <a:t>змін</a:t>
            </a:r>
            <a:r>
              <a:rPr lang="ru-RU" dirty="0" smtClean="0"/>
              <a:t> до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 для 1-4-х </a:t>
            </a:r>
            <a:r>
              <a:rPr lang="ru-RU" dirty="0" err="1" smtClean="0"/>
              <a:t>класів</a:t>
            </a:r>
            <a:r>
              <a:rPr lang="ru-RU" dirty="0" smtClean="0"/>
              <a:t> </a:t>
            </a:r>
            <a:r>
              <a:rPr lang="ru-RU" dirty="0" err="1" smtClean="0"/>
              <a:t>загальноосвітніх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» (у </a:t>
            </a:r>
            <a:r>
              <a:rPr lang="ru-RU" dirty="0" err="1" smtClean="0"/>
              <a:t>якому</a:t>
            </a:r>
            <a:r>
              <a:rPr lang="ru-RU" dirty="0" smtClean="0"/>
              <a:t> </a:t>
            </a:r>
            <a:r>
              <a:rPr lang="ru-RU" dirty="0" err="1" smtClean="0"/>
              <a:t>затверджено</a:t>
            </a:r>
            <a:r>
              <a:rPr lang="ru-RU" dirty="0" smtClean="0"/>
              <a:t> </a:t>
            </a:r>
            <a:r>
              <a:rPr lang="ru-RU" dirty="0" err="1" smtClean="0"/>
              <a:t>зміни</a:t>
            </a:r>
            <a:r>
              <a:rPr lang="ru-RU" dirty="0" smtClean="0"/>
              <a:t> до таких </a:t>
            </a:r>
            <a:r>
              <a:rPr lang="ru-RU" dirty="0" err="1" smtClean="0"/>
              <a:t>програм</a:t>
            </a:r>
            <a:r>
              <a:rPr lang="ru-RU" dirty="0" smtClean="0"/>
              <a:t>: «</a:t>
            </a:r>
            <a:r>
              <a:rPr lang="ru-RU" dirty="0" err="1" smtClean="0"/>
              <a:t>Українська</a:t>
            </a:r>
            <a:r>
              <a:rPr lang="ru-RU" dirty="0" smtClean="0"/>
              <a:t> </a:t>
            </a:r>
            <a:r>
              <a:rPr lang="ru-RU" dirty="0" err="1" smtClean="0"/>
              <a:t>мова</a:t>
            </a:r>
            <a:r>
              <a:rPr lang="ru-RU" dirty="0" smtClean="0"/>
              <a:t>», «</a:t>
            </a:r>
            <a:r>
              <a:rPr lang="ru-RU" dirty="0" err="1" smtClean="0"/>
              <a:t>Літературне</a:t>
            </a:r>
            <a:r>
              <a:rPr lang="ru-RU" dirty="0" smtClean="0"/>
              <a:t> </a:t>
            </a:r>
            <a:r>
              <a:rPr lang="ru-RU" dirty="0" err="1" smtClean="0"/>
              <a:t>читання</a:t>
            </a:r>
            <a:r>
              <a:rPr lang="ru-RU" dirty="0" smtClean="0"/>
              <a:t>», «Математика», «</a:t>
            </a:r>
            <a:r>
              <a:rPr lang="ru-RU" dirty="0" err="1" smtClean="0"/>
              <a:t>Природознавство</a:t>
            </a:r>
            <a:r>
              <a:rPr lang="ru-RU" dirty="0" smtClean="0"/>
              <a:t>», «Я у </a:t>
            </a:r>
            <a:r>
              <a:rPr lang="ru-RU" dirty="0" err="1" smtClean="0"/>
              <a:t>світі</a:t>
            </a:r>
            <a:r>
              <a:rPr lang="ru-RU" dirty="0" smtClean="0"/>
              <a:t>», «</a:t>
            </a:r>
            <a:r>
              <a:rPr lang="ru-RU" dirty="0" err="1" smtClean="0"/>
              <a:t>Інформатика</a:t>
            </a:r>
            <a:r>
              <a:rPr lang="ru-RU" dirty="0" smtClean="0"/>
              <a:t>», «</a:t>
            </a:r>
            <a:r>
              <a:rPr lang="ru-RU" dirty="0" err="1" smtClean="0"/>
              <a:t>Трудове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», «</a:t>
            </a:r>
            <a:r>
              <a:rPr lang="ru-RU" dirty="0" err="1" smtClean="0"/>
              <a:t>Іноземні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 для </a:t>
            </a:r>
            <a:r>
              <a:rPr lang="ru-RU" dirty="0" err="1" smtClean="0"/>
              <a:t>загальноосвітніх</a:t>
            </a:r>
            <a:r>
              <a:rPr lang="ru-RU" dirty="0" smtClean="0"/>
              <a:t> та </a:t>
            </a:r>
            <a:r>
              <a:rPr lang="ru-RU" dirty="0" err="1" smtClean="0"/>
              <a:t>спеціалізованих</a:t>
            </a:r>
            <a:r>
              <a:rPr lang="ru-RU" dirty="0" smtClean="0"/>
              <a:t> </a:t>
            </a:r>
            <a:r>
              <a:rPr lang="ru-RU" dirty="0" err="1" smtClean="0"/>
              <a:t>навчальних</a:t>
            </a:r>
            <a:r>
              <a:rPr lang="ru-RU" dirty="0" smtClean="0"/>
              <a:t> </a:t>
            </a:r>
            <a:r>
              <a:rPr lang="ru-RU" dirty="0" err="1" smtClean="0"/>
              <a:t>закладів</a:t>
            </a:r>
            <a:r>
              <a:rPr lang="ru-RU" dirty="0" smtClean="0"/>
              <a:t>», «</a:t>
            </a:r>
            <a:r>
              <a:rPr lang="ru-RU" dirty="0" err="1" smtClean="0"/>
              <a:t>Образотворче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», «</a:t>
            </a:r>
            <a:r>
              <a:rPr lang="ru-RU" dirty="0" err="1" smtClean="0"/>
              <a:t>Музичне</a:t>
            </a:r>
            <a:r>
              <a:rPr lang="ru-RU" dirty="0" smtClean="0"/>
              <a:t> </a:t>
            </a:r>
            <a:r>
              <a:rPr lang="ru-RU" dirty="0" err="1" smtClean="0"/>
              <a:t>мистецтво</a:t>
            </a:r>
            <a:r>
              <a:rPr lang="ru-RU" dirty="0" smtClean="0"/>
              <a:t>», «</a:t>
            </a:r>
            <a:r>
              <a:rPr lang="ru-RU" dirty="0" err="1" smtClean="0"/>
              <a:t>Фізична</a:t>
            </a:r>
            <a:r>
              <a:rPr lang="ru-RU" dirty="0" smtClean="0"/>
              <a:t> культура», «</a:t>
            </a:r>
            <a:r>
              <a:rPr lang="ru-RU" dirty="0" err="1" smtClean="0"/>
              <a:t>Основи</a:t>
            </a:r>
            <a:r>
              <a:rPr lang="ru-RU" dirty="0" smtClean="0"/>
              <a:t> </a:t>
            </a:r>
            <a:r>
              <a:rPr lang="ru-RU" dirty="0" err="1" smtClean="0"/>
              <a:t>здоров’я</a:t>
            </a:r>
            <a:r>
              <a:rPr lang="ru-RU" dirty="0" smtClean="0"/>
              <a:t>»)</a:t>
            </a:r>
            <a:r>
              <a:rPr lang="uk-UA" dirty="0" smtClean="0"/>
              <a:t>,</a:t>
            </a:r>
            <a:r>
              <a:rPr lang="ru-RU" dirty="0" smtClean="0"/>
              <a:t> та </a:t>
            </a:r>
            <a:r>
              <a:rPr lang="ru-RU" dirty="0" err="1" smtClean="0"/>
              <a:t>вимогам</a:t>
            </a:r>
            <a:r>
              <a:rPr lang="uk-UA" dirty="0" smtClean="0"/>
              <a:t>и</a:t>
            </a:r>
            <a:r>
              <a:rPr lang="ru-RU" dirty="0" smtClean="0"/>
              <a:t> Державного стандарту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 (</a:t>
            </a:r>
            <a:r>
              <a:rPr lang="ru-RU" dirty="0" err="1" smtClean="0"/>
              <a:t>затвердженого</a:t>
            </a:r>
            <a:r>
              <a:rPr lang="ru-RU" dirty="0" smtClean="0"/>
              <a:t> </a:t>
            </a:r>
            <a:r>
              <a:rPr lang="ru-RU" dirty="0" err="1" smtClean="0"/>
              <a:t>постановою</a:t>
            </a:r>
            <a:r>
              <a:rPr lang="ru-RU" dirty="0" smtClean="0"/>
              <a:t> </a:t>
            </a:r>
            <a:r>
              <a:rPr lang="ru-RU" dirty="0" err="1" smtClean="0"/>
              <a:t>Кабінету</a:t>
            </a:r>
            <a:r>
              <a:rPr lang="ru-RU" dirty="0" smtClean="0"/>
              <a:t> </a:t>
            </a:r>
            <a:r>
              <a:rPr lang="ru-RU" dirty="0" err="1" smtClean="0"/>
              <a:t>Міністрів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20.04.2011 </a:t>
            </a:r>
            <a:r>
              <a:rPr lang="uk-UA" dirty="0" smtClean="0"/>
              <a:t>            </a:t>
            </a:r>
            <a:r>
              <a:rPr lang="ru-RU" dirty="0" smtClean="0"/>
              <a:t>№ 462 «Про </a:t>
            </a:r>
            <a:r>
              <a:rPr lang="ru-RU" dirty="0" err="1" smtClean="0"/>
              <a:t>затвердження</a:t>
            </a:r>
            <a:r>
              <a:rPr lang="ru-RU" dirty="0" smtClean="0"/>
              <a:t> Державного стандарту </a:t>
            </a:r>
            <a:r>
              <a:rPr lang="ru-RU" dirty="0" err="1" smtClean="0"/>
              <a:t>початкової</a:t>
            </a:r>
            <a:r>
              <a:rPr lang="ru-RU" dirty="0" smtClean="0"/>
              <a:t> </a:t>
            </a:r>
            <a:r>
              <a:rPr lang="ru-RU" dirty="0" err="1" smtClean="0"/>
              <a:t>загальної</a:t>
            </a:r>
            <a:r>
              <a:rPr lang="ru-RU" dirty="0" smtClean="0"/>
              <a:t> </a:t>
            </a:r>
            <a:r>
              <a:rPr lang="ru-RU" dirty="0" err="1" smtClean="0"/>
              <a:t>освіти</a:t>
            </a:r>
            <a:r>
              <a:rPr lang="ru-RU" dirty="0" smtClean="0"/>
              <a:t>»)</a:t>
            </a:r>
            <a:r>
              <a:rPr lang="uk-UA" dirty="0" smtClean="0"/>
              <a:t>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Методичні рекомендації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smtClean="0"/>
              <a:t>Оцінювання навчальних досягнень учнів.</a:t>
            </a:r>
            <a:r>
              <a:rPr lang="uk-UA" dirty="0" smtClean="0"/>
              <a:t> Оцінювання навчальних досягнень учнів здійснюється відповідно до наказу Міністерства освіти і науки від 21.08. 2013 № 1222 «Про затвердження орієнтовних вимог оцінювання навчальних досягнень учнів із базових дисциплін у системі загальної середньої освіти» зі змінами (наказ №1009 від 19.08.2016 «Про внесення змін до наказу Міністерства освіти і науки України від 21.08.2013 № 1222»).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322</TotalTime>
  <Words>1232</Words>
  <Application>Microsoft Office PowerPoint</Application>
  <PresentationFormat>Экран (4:3)</PresentationFormat>
  <Paragraphs>126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Методичні рекомендації</vt:lpstr>
      <vt:lpstr>Впровадження нового державного стандарту </vt:lpstr>
      <vt:lpstr>Перший урок </vt:lpstr>
      <vt:lpstr>Накази МОН</vt:lpstr>
      <vt:lpstr>Накази МОН</vt:lpstr>
      <vt:lpstr>Накази МОН</vt:lpstr>
      <vt:lpstr>Накази МОН</vt:lpstr>
      <vt:lpstr>Листи МОН</vt:lpstr>
      <vt:lpstr>Листи МОН</vt:lpstr>
      <vt:lpstr>Листи МОН</vt:lpstr>
      <vt:lpstr>Листи МОН</vt:lpstr>
      <vt:lpstr>Слайд 36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Inet</cp:lastModifiedBy>
  <cp:revision>35</cp:revision>
  <dcterms:created xsi:type="dcterms:W3CDTF">2017-08-22T08:42:17Z</dcterms:created>
  <dcterms:modified xsi:type="dcterms:W3CDTF">2017-08-29T18:45:55Z</dcterms:modified>
</cp:coreProperties>
</file>